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0" r:id="rId7"/>
    <p:sldId id="261" r:id="rId8"/>
    <p:sldId id="265" r:id="rId9"/>
    <p:sldId id="266" r:id="rId10"/>
    <p:sldId id="262" r:id="rId11"/>
    <p:sldId id="263" r:id="rId12"/>
    <p:sldId id="267" r:id="rId13"/>
    <p:sldId id="268" r:id="rId14"/>
    <p:sldId id="269" r:id="rId15"/>
    <p:sldId id="271"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B0FF8B-CB2A-4DB6-87F5-95B7E4628330}" type="datetimeFigureOut">
              <a:rPr lang="en-US" smtClean="0"/>
              <a:t>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AE821A-F2C8-49AF-B3E9-09040C7E76C6}" type="slidenum">
              <a:rPr lang="en-US" smtClean="0"/>
              <a:t>‹#›</a:t>
            </a:fld>
            <a:endParaRPr lang="en-US"/>
          </a:p>
        </p:txBody>
      </p:sp>
    </p:spTree>
    <p:extLst>
      <p:ext uri="{BB962C8B-B14F-4D97-AF65-F5344CB8AC3E}">
        <p14:creationId xmlns:p14="http://schemas.microsoft.com/office/powerpoint/2010/main" val="478282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B0FF8B-CB2A-4DB6-87F5-95B7E4628330}" type="datetimeFigureOut">
              <a:rPr lang="en-US" smtClean="0"/>
              <a:t>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AE821A-F2C8-49AF-B3E9-09040C7E76C6}" type="slidenum">
              <a:rPr lang="en-US" smtClean="0"/>
              <a:t>‹#›</a:t>
            </a:fld>
            <a:endParaRPr lang="en-US"/>
          </a:p>
        </p:txBody>
      </p:sp>
    </p:spTree>
    <p:extLst>
      <p:ext uri="{BB962C8B-B14F-4D97-AF65-F5344CB8AC3E}">
        <p14:creationId xmlns:p14="http://schemas.microsoft.com/office/powerpoint/2010/main" val="2710152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B0FF8B-CB2A-4DB6-87F5-95B7E4628330}" type="datetimeFigureOut">
              <a:rPr lang="en-US" smtClean="0"/>
              <a:t>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AE821A-F2C8-49AF-B3E9-09040C7E76C6}" type="slidenum">
              <a:rPr lang="en-US" smtClean="0"/>
              <a:t>‹#›</a:t>
            </a:fld>
            <a:endParaRPr lang="en-US"/>
          </a:p>
        </p:txBody>
      </p:sp>
    </p:spTree>
    <p:extLst>
      <p:ext uri="{BB962C8B-B14F-4D97-AF65-F5344CB8AC3E}">
        <p14:creationId xmlns:p14="http://schemas.microsoft.com/office/powerpoint/2010/main" val="4222364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B0FF8B-CB2A-4DB6-87F5-95B7E4628330}" type="datetimeFigureOut">
              <a:rPr lang="en-US" smtClean="0"/>
              <a:t>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AE821A-F2C8-49AF-B3E9-09040C7E76C6}" type="slidenum">
              <a:rPr lang="en-US" smtClean="0"/>
              <a:t>‹#›</a:t>
            </a:fld>
            <a:endParaRPr lang="en-US"/>
          </a:p>
        </p:txBody>
      </p:sp>
    </p:spTree>
    <p:extLst>
      <p:ext uri="{BB962C8B-B14F-4D97-AF65-F5344CB8AC3E}">
        <p14:creationId xmlns:p14="http://schemas.microsoft.com/office/powerpoint/2010/main" val="1192409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B0FF8B-CB2A-4DB6-87F5-95B7E4628330}" type="datetimeFigureOut">
              <a:rPr lang="en-US" smtClean="0"/>
              <a:t>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AE821A-F2C8-49AF-B3E9-09040C7E76C6}" type="slidenum">
              <a:rPr lang="en-US" smtClean="0"/>
              <a:t>‹#›</a:t>
            </a:fld>
            <a:endParaRPr lang="en-US"/>
          </a:p>
        </p:txBody>
      </p:sp>
    </p:spTree>
    <p:extLst>
      <p:ext uri="{BB962C8B-B14F-4D97-AF65-F5344CB8AC3E}">
        <p14:creationId xmlns:p14="http://schemas.microsoft.com/office/powerpoint/2010/main" val="1812982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B0FF8B-CB2A-4DB6-87F5-95B7E4628330}" type="datetimeFigureOut">
              <a:rPr lang="en-US" smtClean="0"/>
              <a:t>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AE821A-F2C8-49AF-B3E9-09040C7E76C6}" type="slidenum">
              <a:rPr lang="en-US" smtClean="0"/>
              <a:t>‹#›</a:t>
            </a:fld>
            <a:endParaRPr lang="en-US"/>
          </a:p>
        </p:txBody>
      </p:sp>
    </p:spTree>
    <p:extLst>
      <p:ext uri="{BB962C8B-B14F-4D97-AF65-F5344CB8AC3E}">
        <p14:creationId xmlns:p14="http://schemas.microsoft.com/office/powerpoint/2010/main" val="62622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B0FF8B-CB2A-4DB6-87F5-95B7E4628330}" type="datetimeFigureOut">
              <a:rPr lang="en-US" smtClean="0"/>
              <a:t>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AE821A-F2C8-49AF-B3E9-09040C7E76C6}" type="slidenum">
              <a:rPr lang="en-US" smtClean="0"/>
              <a:t>‹#›</a:t>
            </a:fld>
            <a:endParaRPr lang="en-US"/>
          </a:p>
        </p:txBody>
      </p:sp>
    </p:spTree>
    <p:extLst>
      <p:ext uri="{BB962C8B-B14F-4D97-AF65-F5344CB8AC3E}">
        <p14:creationId xmlns:p14="http://schemas.microsoft.com/office/powerpoint/2010/main" val="225452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B0FF8B-CB2A-4DB6-87F5-95B7E4628330}" type="datetimeFigureOut">
              <a:rPr lang="en-US" smtClean="0"/>
              <a:t>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AE821A-F2C8-49AF-B3E9-09040C7E76C6}" type="slidenum">
              <a:rPr lang="en-US" smtClean="0"/>
              <a:t>‹#›</a:t>
            </a:fld>
            <a:endParaRPr lang="en-US"/>
          </a:p>
        </p:txBody>
      </p:sp>
    </p:spTree>
    <p:extLst>
      <p:ext uri="{BB962C8B-B14F-4D97-AF65-F5344CB8AC3E}">
        <p14:creationId xmlns:p14="http://schemas.microsoft.com/office/powerpoint/2010/main" val="2510272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B0FF8B-CB2A-4DB6-87F5-95B7E4628330}" type="datetimeFigureOut">
              <a:rPr lang="en-US" smtClean="0"/>
              <a:t>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AE821A-F2C8-49AF-B3E9-09040C7E76C6}" type="slidenum">
              <a:rPr lang="en-US" smtClean="0"/>
              <a:t>‹#›</a:t>
            </a:fld>
            <a:endParaRPr lang="en-US"/>
          </a:p>
        </p:txBody>
      </p:sp>
    </p:spTree>
    <p:extLst>
      <p:ext uri="{BB962C8B-B14F-4D97-AF65-F5344CB8AC3E}">
        <p14:creationId xmlns:p14="http://schemas.microsoft.com/office/powerpoint/2010/main" val="18615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B0FF8B-CB2A-4DB6-87F5-95B7E4628330}" type="datetimeFigureOut">
              <a:rPr lang="en-US" smtClean="0"/>
              <a:t>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AE821A-F2C8-49AF-B3E9-09040C7E76C6}" type="slidenum">
              <a:rPr lang="en-US" smtClean="0"/>
              <a:t>‹#›</a:t>
            </a:fld>
            <a:endParaRPr lang="en-US"/>
          </a:p>
        </p:txBody>
      </p:sp>
    </p:spTree>
    <p:extLst>
      <p:ext uri="{BB962C8B-B14F-4D97-AF65-F5344CB8AC3E}">
        <p14:creationId xmlns:p14="http://schemas.microsoft.com/office/powerpoint/2010/main" val="894739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B0FF8B-CB2A-4DB6-87F5-95B7E4628330}" type="datetimeFigureOut">
              <a:rPr lang="en-US" smtClean="0"/>
              <a:t>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AE821A-F2C8-49AF-B3E9-09040C7E76C6}" type="slidenum">
              <a:rPr lang="en-US" smtClean="0"/>
              <a:t>‹#›</a:t>
            </a:fld>
            <a:endParaRPr lang="en-US"/>
          </a:p>
        </p:txBody>
      </p:sp>
    </p:spTree>
    <p:extLst>
      <p:ext uri="{BB962C8B-B14F-4D97-AF65-F5344CB8AC3E}">
        <p14:creationId xmlns:p14="http://schemas.microsoft.com/office/powerpoint/2010/main" val="1184705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B0FF8B-CB2A-4DB6-87F5-95B7E4628330}" type="datetimeFigureOut">
              <a:rPr lang="en-US" smtClean="0"/>
              <a:t>1/9/2015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AE821A-F2C8-49AF-B3E9-09040C7E76C6}" type="slidenum">
              <a:rPr lang="en-US" smtClean="0"/>
              <a:t>‹#›</a:t>
            </a:fld>
            <a:endParaRPr lang="en-US"/>
          </a:p>
        </p:txBody>
      </p:sp>
    </p:spTree>
    <p:extLst>
      <p:ext uri="{BB962C8B-B14F-4D97-AF65-F5344CB8AC3E}">
        <p14:creationId xmlns:p14="http://schemas.microsoft.com/office/powerpoint/2010/main" val="3101357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luc.edu/transformativeed/4_knowing.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Less Personal </a:t>
            </a:r>
            <a:br>
              <a:rPr lang="en-US" dirty="0" smtClean="0"/>
            </a:br>
            <a:r>
              <a:rPr lang="en-US" dirty="0" smtClean="0"/>
              <a:t>More Personal Transformation</a:t>
            </a:r>
            <a:endParaRPr lang="en-US" dirty="0"/>
          </a:p>
        </p:txBody>
      </p:sp>
      <p:sp>
        <p:nvSpPr>
          <p:cNvPr id="3" name="Subtitle 2"/>
          <p:cNvSpPr>
            <a:spLocks noGrp="1"/>
          </p:cNvSpPr>
          <p:nvPr>
            <p:ph type="subTitle" idx="1"/>
          </p:nvPr>
        </p:nvSpPr>
        <p:spPr>
          <a:xfrm>
            <a:off x="1524000" y="3795221"/>
            <a:ext cx="9144000" cy="2322244"/>
          </a:xfrm>
        </p:spPr>
        <p:txBody>
          <a:bodyPr>
            <a:normAutofit/>
          </a:bodyPr>
          <a:lstStyle/>
          <a:p>
            <a:r>
              <a:rPr lang="en-US" dirty="0" smtClean="0"/>
              <a:t>FOTL </a:t>
            </a:r>
          </a:p>
          <a:p>
            <a:r>
              <a:rPr lang="en-US" dirty="0" smtClean="0"/>
              <a:t>January 2015 </a:t>
            </a:r>
          </a:p>
          <a:p>
            <a:r>
              <a:rPr lang="en-US" dirty="0" smtClean="0"/>
              <a:t>LUC Water Tower Campus</a:t>
            </a:r>
          </a:p>
          <a:p>
            <a:r>
              <a:rPr lang="en-US" dirty="0" smtClean="0"/>
              <a:t>Ann Riggs</a:t>
            </a:r>
          </a:p>
          <a:p>
            <a:r>
              <a:rPr lang="en-US" dirty="0" smtClean="0"/>
              <a:t>Institute of Pastoral Studies</a:t>
            </a:r>
            <a:endParaRPr lang="en-US" dirty="0"/>
          </a:p>
        </p:txBody>
      </p:sp>
    </p:spTree>
    <p:extLst>
      <p:ext uri="{BB962C8B-B14F-4D97-AF65-F5344CB8AC3E}">
        <p14:creationId xmlns:p14="http://schemas.microsoft.com/office/powerpoint/2010/main" val="628945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Much less personal sharing in beginning of course than I normally use</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425913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Students reported and demonstrated higher levels of personal transformation by the end of the course</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504868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It appears that the process</a:t>
            </a:r>
            <a:endParaRPr lang="en-US" dirty="0"/>
          </a:p>
        </p:txBody>
      </p:sp>
      <p:sp>
        <p:nvSpPr>
          <p:cNvPr id="5" name="Content Placeholder 4"/>
          <p:cNvSpPr>
            <a:spLocks noGrp="1"/>
          </p:cNvSpPr>
          <p:nvPr>
            <p:ph idx="1"/>
          </p:nvPr>
        </p:nvSpPr>
        <p:spPr/>
        <p:txBody>
          <a:bodyPr/>
          <a:lstStyle/>
          <a:p>
            <a:endParaRPr lang="en-US" dirty="0" smtClean="0"/>
          </a:p>
          <a:p>
            <a:endParaRPr lang="en-US" dirty="0" smtClean="0"/>
          </a:p>
          <a:p>
            <a:r>
              <a:rPr lang="en-US" sz="3600" dirty="0" smtClean="0"/>
              <a:t>Kept students from expending high levels of energy into building bridges between what they knew when they arrived in the course and new learning during the course</a:t>
            </a:r>
          </a:p>
          <a:p>
            <a:r>
              <a:rPr lang="en-US" sz="3600" dirty="0" smtClean="0"/>
              <a:t>Took them past what they had perceived as their limits</a:t>
            </a:r>
            <a:endParaRPr lang="en-US" sz="3600" dirty="0"/>
          </a:p>
        </p:txBody>
      </p:sp>
    </p:spTree>
    <p:extLst>
      <p:ext uri="{BB962C8B-B14F-4D97-AF65-F5344CB8AC3E}">
        <p14:creationId xmlns:p14="http://schemas.microsoft.com/office/powerpoint/2010/main" val="2175744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Room for new learning</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4141022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Assisted students in moving past what they believed were their limits – but weren’t </a:t>
            </a:r>
            <a:endParaRPr lang="en-US"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1335103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smtClean="0"/>
              <a:t>This teaching/learning experience suggests to me that more focus on student experience of the world around them led to a greater personal transformation and self-transcendence that was also </a:t>
            </a:r>
            <a:r>
              <a:rPr lang="en-US" sz="4800" smtClean="0"/>
              <a:t>more personally fulfilling </a:t>
            </a:r>
            <a:endParaRPr lang="en-US" sz="48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47138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ideas or similar experiences?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10210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Self-knowledge and Self-transcendence</a:t>
            </a:r>
            <a:br>
              <a:rPr lang="en-US" dirty="0" smtClean="0"/>
            </a:br>
            <a:r>
              <a:rPr lang="en-US" dirty="0" smtClean="0"/>
              <a:t>learning processes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74709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EXPERIENCE</a:t>
            </a:r>
            <a:endParaRPr lang="en-US" dirty="0"/>
          </a:p>
        </p:txBody>
      </p:sp>
      <p:sp>
        <p:nvSpPr>
          <p:cNvPr id="3" name="Content Placeholder 2"/>
          <p:cNvSpPr>
            <a:spLocks noGrp="1"/>
          </p:cNvSpPr>
          <p:nvPr>
            <p:ph idx="1"/>
          </p:nvPr>
        </p:nvSpPr>
        <p:spPr/>
        <p:txBody>
          <a:bodyPr/>
          <a:lstStyle/>
          <a:p>
            <a:r>
              <a:rPr lang="en-US" dirty="0" smtClean="0"/>
              <a:t>The first step in any process of knowing is experience, and the advice of Ignatius would be to become attentive to what one is experiencing, either the experience going on in oneself or in the reality around one. </a:t>
            </a:r>
          </a:p>
          <a:p>
            <a:pPr marL="0" indent="0">
              <a:buNone/>
            </a:pPr>
            <a:r>
              <a:rPr lang="en-US" sz="1800" dirty="0" smtClean="0"/>
              <a:t>What Are the Four Processes of Knowing?  IGNATIAN METHODOLOGY </a:t>
            </a:r>
            <a:r>
              <a:rPr lang="en-US" sz="1800" dirty="0" smtClean="0">
                <a:hlinkClick r:id="rId2"/>
              </a:rPr>
              <a:t>http://www.luc.edu/transformativeed/4_knowing.shtml</a:t>
            </a:r>
            <a:r>
              <a:rPr lang="en-US" sz="1800" dirty="0" smtClean="0"/>
              <a:t> </a:t>
            </a:r>
          </a:p>
        </p:txBody>
      </p:sp>
    </p:spTree>
    <p:extLst>
      <p:ext uri="{BB962C8B-B14F-4D97-AF65-F5344CB8AC3E}">
        <p14:creationId xmlns:p14="http://schemas.microsoft.com/office/powerpoint/2010/main" val="3880843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REFLECTION</a:t>
            </a:r>
            <a:endParaRPr lang="en-US" dirty="0"/>
          </a:p>
        </p:txBody>
      </p:sp>
      <p:sp>
        <p:nvSpPr>
          <p:cNvPr id="3" name="Content Placeholder 2"/>
          <p:cNvSpPr>
            <a:spLocks noGrp="1"/>
          </p:cNvSpPr>
          <p:nvPr>
            <p:ph idx="1"/>
          </p:nvPr>
        </p:nvSpPr>
        <p:spPr/>
        <p:txBody>
          <a:bodyPr/>
          <a:lstStyle/>
          <a:p>
            <a:r>
              <a:rPr lang="en-US" dirty="0" smtClean="0"/>
              <a:t>The second step in this process of knowing involves reflecting back on one's experience and on what has been triggered by way of questions that emerged from such experience. The goal is always to grow in understanding about the questions one is seeking to answer. One is going to have to come to some conclusion about the matter being mulled, including a conclusion about whether an insight that came from one's understanding holds up under further scrutiny. </a:t>
            </a:r>
            <a:endParaRPr lang="en-US" dirty="0"/>
          </a:p>
        </p:txBody>
      </p:sp>
    </p:spTree>
    <p:extLst>
      <p:ext uri="{BB962C8B-B14F-4D97-AF65-F5344CB8AC3E}">
        <p14:creationId xmlns:p14="http://schemas.microsoft.com/office/powerpoint/2010/main" val="4146451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JUDGMENT</a:t>
            </a:r>
            <a:endParaRPr lang="en-US" dirty="0"/>
          </a:p>
        </p:txBody>
      </p:sp>
      <p:sp>
        <p:nvSpPr>
          <p:cNvPr id="3" name="Content Placeholder 2"/>
          <p:cNvSpPr>
            <a:spLocks noGrp="1"/>
          </p:cNvSpPr>
          <p:nvPr>
            <p:ph idx="1"/>
          </p:nvPr>
        </p:nvSpPr>
        <p:spPr/>
        <p:txBody>
          <a:bodyPr/>
          <a:lstStyle/>
          <a:p>
            <a:r>
              <a:rPr lang="en-US" dirty="0" smtClean="0"/>
              <a:t>The third step in this process of knowing is judgment: "yes, this is so" or "no, this is not so" or "I do not know yet what to think." </a:t>
            </a:r>
            <a:endParaRPr lang="en-US" dirty="0"/>
          </a:p>
        </p:txBody>
      </p:sp>
    </p:spTree>
    <p:extLst>
      <p:ext uri="{BB962C8B-B14F-4D97-AF65-F5344CB8AC3E}">
        <p14:creationId xmlns:p14="http://schemas.microsoft.com/office/powerpoint/2010/main" val="392520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COMMITMENT and ACTION</a:t>
            </a:r>
            <a:endParaRPr lang="en-US" dirty="0"/>
          </a:p>
        </p:txBody>
      </p:sp>
      <p:sp>
        <p:nvSpPr>
          <p:cNvPr id="3" name="Content Placeholder 2"/>
          <p:cNvSpPr>
            <a:spLocks noGrp="1"/>
          </p:cNvSpPr>
          <p:nvPr>
            <p:ph idx="1"/>
          </p:nvPr>
        </p:nvSpPr>
        <p:spPr/>
        <p:txBody>
          <a:bodyPr/>
          <a:lstStyle/>
          <a:p>
            <a:r>
              <a:rPr lang="en-US" dirty="0"/>
              <a:t>T</a:t>
            </a:r>
            <a:r>
              <a:rPr lang="en-US" dirty="0" smtClean="0"/>
              <a:t>he fourth step in the process of knowing seeks to determine what this judgment might call for by way of choice or action and commitment.</a:t>
            </a:r>
            <a:endParaRPr lang="en-US" dirty="0"/>
          </a:p>
        </p:txBody>
      </p:sp>
    </p:spTree>
    <p:extLst>
      <p:ext uri="{BB962C8B-B14F-4D97-AF65-F5344CB8AC3E}">
        <p14:creationId xmlns:p14="http://schemas.microsoft.com/office/powerpoint/2010/main" val="3483892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Social Entrepreneurship</a:t>
            </a:r>
            <a:endParaRPr lang="en-US" dirty="0"/>
          </a:p>
        </p:txBody>
      </p:sp>
      <p:sp>
        <p:nvSpPr>
          <p:cNvPr id="4" name="Text Placeholder 3"/>
          <p:cNvSpPr>
            <a:spLocks noGrp="1"/>
          </p:cNvSpPr>
          <p:nvPr>
            <p:ph type="body" idx="1"/>
          </p:nvPr>
        </p:nvSpPr>
        <p:spPr/>
        <p:txBody>
          <a:bodyPr>
            <a:normAutofit fontScale="92500" lnSpcReduction="20000"/>
          </a:bodyPr>
          <a:lstStyle/>
          <a:p>
            <a:pPr algn="ctr"/>
            <a:r>
              <a:rPr lang="en-US" dirty="0" smtClean="0"/>
              <a:t>Institute of Pastoral Studies</a:t>
            </a:r>
          </a:p>
          <a:p>
            <a:pPr algn="ctr"/>
            <a:r>
              <a:rPr lang="en-US" dirty="0" smtClean="0"/>
              <a:t>Master’s level students</a:t>
            </a:r>
          </a:p>
          <a:p>
            <a:pPr algn="ctr"/>
            <a:r>
              <a:rPr lang="en-US" dirty="0" smtClean="0"/>
              <a:t>Practical, professional study</a:t>
            </a:r>
          </a:p>
          <a:p>
            <a:pPr algn="ctr"/>
            <a:r>
              <a:rPr lang="en-US" dirty="0" smtClean="0"/>
              <a:t>On-line and in-person </a:t>
            </a:r>
            <a:endParaRPr lang="en-US" dirty="0"/>
          </a:p>
        </p:txBody>
      </p:sp>
    </p:spTree>
    <p:extLst>
      <p:ext uri="{BB962C8B-B14F-4D97-AF65-F5344CB8AC3E}">
        <p14:creationId xmlns:p14="http://schemas.microsoft.com/office/powerpoint/2010/main" val="2470639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First half of the course</a:t>
            </a:r>
            <a:endParaRPr lang="en-US" dirty="0"/>
          </a:p>
        </p:txBody>
      </p:sp>
      <p:sp>
        <p:nvSpPr>
          <p:cNvPr id="5" name="Content Placeholder 4"/>
          <p:cNvSpPr>
            <a:spLocks noGrp="1"/>
          </p:cNvSpPr>
          <p:nvPr>
            <p:ph idx="1"/>
          </p:nvPr>
        </p:nvSpPr>
        <p:spPr/>
        <p:txBody>
          <a:bodyPr/>
          <a:lstStyle/>
          <a:p>
            <a:r>
              <a:rPr lang="en-US" dirty="0" smtClean="0"/>
              <a:t>Dozens of short videos, websites, short popular communication articles with photos</a:t>
            </a:r>
          </a:p>
          <a:p>
            <a:r>
              <a:rPr lang="en-US" dirty="0" smtClean="0"/>
              <a:t>An academic article </a:t>
            </a:r>
          </a:p>
          <a:p>
            <a:r>
              <a:rPr lang="en-US" dirty="0" smtClean="0"/>
              <a:t>A well-researched journalist’s book </a:t>
            </a:r>
            <a:endParaRPr lang="en-US" dirty="0"/>
          </a:p>
        </p:txBody>
      </p:sp>
    </p:spTree>
    <p:extLst>
      <p:ext uri="{BB962C8B-B14F-4D97-AF65-F5344CB8AC3E}">
        <p14:creationId xmlns:p14="http://schemas.microsoft.com/office/powerpoint/2010/main" val="755259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Development of project of the student’s choice</a:t>
            </a:r>
            <a:endParaRPr lang="en-US" dirty="0"/>
          </a:p>
        </p:txBody>
      </p:sp>
      <p:sp>
        <p:nvSpPr>
          <p:cNvPr id="5" name="Text Placeholder 4"/>
          <p:cNvSpPr>
            <a:spLocks noGrp="1"/>
          </p:cNvSpPr>
          <p:nvPr>
            <p:ph type="body" idx="1"/>
          </p:nvPr>
        </p:nvSpPr>
        <p:spPr/>
        <p:txBody>
          <a:bodyPr>
            <a:normAutofit/>
          </a:bodyPr>
          <a:lstStyle/>
          <a:p>
            <a:pPr algn="ctr"/>
            <a:r>
              <a:rPr lang="en-US" sz="2800" dirty="0" smtClean="0"/>
              <a:t>in second half of course</a:t>
            </a:r>
            <a:endParaRPr lang="en-US" sz="2800" dirty="0"/>
          </a:p>
        </p:txBody>
      </p:sp>
    </p:spTree>
    <p:extLst>
      <p:ext uri="{BB962C8B-B14F-4D97-AF65-F5344CB8AC3E}">
        <p14:creationId xmlns:p14="http://schemas.microsoft.com/office/powerpoint/2010/main" val="37070312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400</Words>
  <Application>Microsoft Office PowerPoint</Application>
  <PresentationFormat>Widescreen</PresentationFormat>
  <Paragraphs>38</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Less Personal  More Personal Transformation</vt:lpstr>
      <vt:lpstr>Self-knowledge and Self-transcendence learning processes</vt:lpstr>
      <vt:lpstr>EXPERIENCE</vt:lpstr>
      <vt:lpstr>REFLECTION</vt:lpstr>
      <vt:lpstr>JUDGMENT</vt:lpstr>
      <vt:lpstr>COMMITMENT and ACTION</vt:lpstr>
      <vt:lpstr>Social Entrepreneurship</vt:lpstr>
      <vt:lpstr>First half of the course</vt:lpstr>
      <vt:lpstr>Development of project of the student’s choice</vt:lpstr>
      <vt:lpstr>Much less personal sharing in beginning of course than I normally use</vt:lpstr>
      <vt:lpstr>Students reported and demonstrated higher levels of personal transformation by the end of the course</vt:lpstr>
      <vt:lpstr>It appears that the process</vt:lpstr>
      <vt:lpstr>Room for new learning</vt:lpstr>
      <vt:lpstr>Assisted students in moving past what they believed were their limits – but weren’t </vt:lpstr>
      <vt:lpstr>This teaching/learning experience suggests to me that more focus on student experience of the world around them led to a greater personal transformation and self-transcendence that was also more personally fulfilling </vt:lpstr>
      <vt:lpstr>Other ideas or similar experiences?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 Personal  More Personal Transformation</dc:title>
  <dc:creator>Ann Riggs</dc:creator>
  <cp:lastModifiedBy>Ann Riggs</cp:lastModifiedBy>
  <cp:revision>7</cp:revision>
  <dcterms:created xsi:type="dcterms:W3CDTF">2015-01-08T12:57:03Z</dcterms:created>
  <dcterms:modified xsi:type="dcterms:W3CDTF">2015-01-09T16:39:47Z</dcterms:modified>
</cp:coreProperties>
</file>